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70" r:id="rId6"/>
    <p:sldId id="267" r:id="rId7"/>
    <p:sldId id="274" r:id="rId8"/>
    <p:sldId id="275" r:id="rId9"/>
    <p:sldId id="261" r:id="rId10"/>
    <p:sldId id="272" r:id="rId11"/>
    <p:sldId id="268" r:id="rId12"/>
    <p:sldId id="276" r:id="rId13"/>
    <p:sldId id="262" r:id="rId14"/>
    <p:sldId id="273" r:id="rId15"/>
    <p:sldId id="269" r:id="rId16"/>
    <p:sldId id="258" r:id="rId17"/>
    <p:sldId id="264" r:id="rId18"/>
    <p:sldId id="263" r:id="rId19"/>
    <p:sldId id="265" r:id="rId20"/>
    <p:sldId id="266" r:id="rId21"/>
    <p:sldId id="271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5C826-D9C3-42B8-B4D9-89C4EFC3C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A2FF2D-0D4B-494A-B181-8321B7E1B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D9CDB0-18DA-416B-8121-CD951DC41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6314F0-41C4-4510-B0F0-2D16B926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18AA6F-6C24-4EDB-8B15-A8C30F49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278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655CB-4561-4900-88D5-6EBEA891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582E64-5D61-4B77-B431-9E7F997DB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FE71BE-C633-42B7-9869-947EE3BAC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FCDE3-CE18-4A1F-9F64-C80B00E6D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5A8325-7D02-46B1-81E0-FDE34A99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78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A2E6C7B-A3E0-43E6-A860-C9C9B33395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FB8C3F-31D3-4438-B20D-12A8F852E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96B157-D278-4758-8145-20B7F3D1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E13BF4-2F6C-4362-9596-35160785C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D398F-F73A-4990-B077-934AD904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53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8D529-69D4-416C-91A7-11DAD3F6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7EC7E-4823-42C4-B953-99A9440B6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8FB200-34DB-4F6D-A646-A7D92D4E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5E4185-6770-4850-9258-A5CAC23E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550AF6-CA3A-4D38-A17E-A5BDE5AB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06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FB850-4918-42FC-B31C-7179229F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A8B9DD-1A21-4DF2-B00C-3D4F96440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16E3C0-F702-4494-8A1C-97324DBED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6E191A-4AC8-45F4-AAF8-78B8306E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8DBB1F-3BAB-4963-87F7-1DC128F6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30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CEA66-1C72-48C4-8EC7-85B336F2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36A51-6104-4931-A496-FF4EEF519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5C8003-561C-4CA1-8EB8-12DBB6CF3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363D5A-5883-4D04-842C-F91BA31A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E8FC14-81BD-4C49-BB99-EA214AEA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70A004-B794-4C93-9A76-9872A625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26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38003E-8083-4489-96F3-4DAF865B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7718C0-2499-4607-88B8-9803E8FF2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9F9427-E065-4411-958C-61DB8610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A5D2B7-8E03-4F8F-8B69-C89AAF50C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BBDD15-FF6F-411F-BF0D-25318C20F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493B45-7C66-4AB1-9E1F-8AF52F5A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5ECA10-67C1-4D5D-A934-FC89B5CA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D36C658-D0B4-4AEF-A7DD-7E5A421E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91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9B31B-5E58-4C05-8DAE-9275E0C2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30C2A8-8BD7-4F5C-96DA-49BA9E987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CF1EF-E75A-4767-9C1D-ED4AA82F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C1F9D9-D807-4ACD-97EC-71BB3DDF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61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4CE606-D74B-414C-95AB-ED97DC007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E5BFD7-426B-460A-8F33-0E4D3DC3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F04DFC-DA0D-411F-BD48-81D63BB6F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8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88B164-A534-4D72-8256-A1E1E4A9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01428E-4269-41CD-9182-D27EF3B82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90D79E-F980-4C9E-BD84-039DB1D04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F37BFD-840F-4E41-9547-B8086FBD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3D3A3C-064C-4E53-B5DB-BEC4CD84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4706-08A3-4312-AB06-9D765CD7D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116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511DE-F319-4A7F-AA9B-187EFC3A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177E8A-3BEF-4BB1-98B3-97D7F0DD8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B9AF20-B30F-4E42-AC55-9E2713F3C4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C2EC01-6880-4CBB-972D-52B5D3E1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19EEE3-84C1-4D92-B0C3-E0ECBEB53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A4A2B0-8E66-4204-ACFC-64276CE3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994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21A1BD-5D2B-4864-8117-C9BD4919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30710B-96F1-415B-979F-E4700B91F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7362E-16AE-4404-B1DB-C494DFDF47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E33CE-8559-4A0D-9079-BFDE2B27556F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2DCD5-7720-4797-91FC-9D1B962D1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C9A2F7-6EDA-4BC7-8D9E-D4C012842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7FF2E-A11B-44D9-B653-6AC7E8341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63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B3CAD-ECA6-4086-A8EB-15650A41DC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零声科技手持式测厚仪</a:t>
            </a:r>
          </a:p>
        </p:txBody>
      </p:sp>
    </p:spTree>
    <p:extLst>
      <p:ext uri="{BB962C8B-B14F-4D97-AF65-F5344CB8AC3E}">
        <p14:creationId xmlns:p14="http://schemas.microsoft.com/office/powerpoint/2010/main" val="63317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2EF428-40E0-4669-B7DD-C69EC2DF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6" y="676923"/>
            <a:ext cx="5334493" cy="30006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EB7DD7D-81A1-4EAA-ADF9-5860C9C6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76923"/>
            <a:ext cx="5334493" cy="30006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77DCCB-26EC-4B7D-86B0-3EAC568FD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07" y="3745822"/>
            <a:ext cx="5334492" cy="30006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65F556A-555F-4B01-86BB-B45287CE9D45}"/>
              </a:ext>
            </a:extLst>
          </p:cNvPr>
          <p:cNvSpPr/>
          <p:nvPr/>
        </p:nvSpPr>
        <p:spPr>
          <a:xfrm>
            <a:off x="236129" y="111527"/>
            <a:ext cx="5063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N/P channel</a:t>
            </a:r>
            <a:r>
              <a:rPr lang="en-US" altLang="zh-CN" dirty="0"/>
              <a:t>, </a:t>
            </a:r>
            <a:r>
              <a:rPr lang="en-US" dirty="0"/>
              <a:t>MSOP-8, MICRO8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4FEBA1-54C5-4736-A459-CD8136B71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08646"/>
            <a:ext cx="5400583" cy="303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51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5BB020-3F73-422F-AD9A-EEAE891E7DED}"/>
              </a:ext>
            </a:extLst>
          </p:cNvPr>
          <p:cNvSpPr/>
          <p:nvPr/>
        </p:nvSpPr>
        <p:spPr>
          <a:xfrm>
            <a:off x="523150" y="267869"/>
            <a:ext cx="279114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变压器驱动器特点：</a:t>
            </a:r>
            <a:endParaRPr lang="en-US" altLang="zh-CN" dirty="0"/>
          </a:p>
          <a:p>
            <a:r>
              <a:rPr lang="en-US" altLang="zh-CN" dirty="0"/>
              <a:t>N/P MOS</a:t>
            </a:r>
            <a:r>
              <a:rPr lang="zh-CN" altLang="en-US" dirty="0"/>
              <a:t>驱动  </a:t>
            </a:r>
            <a:r>
              <a:rPr lang="en-US" altLang="zh-CN" dirty="0"/>
              <a:t>MSOP</a:t>
            </a:r>
            <a:r>
              <a:rPr lang="zh-CN" altLang="en-US" dirty="0"/>
              <a:t>封装</a:t>
            </a:r>
            <a:endParaRPr lang="en-US" altLang="zh-CN" dirty="0"/>
          </a:p>
          <a:p>
            <a:r>
              <a:rPr lang="en-US" dirty="0">
                <a:solidFill>
                  <a:srgbClr val="FF0000"/>
                </a:solidFill>
              </a:rPr>
              <a:t>IRF7509</a:t>
            </a:r>
          </a:p>
          <a:p>
            <a:r>
              <a:rPr lang="en-US" dirty="0"/>
              <a:t>VDSS 30V</a:t>
            </a:r>
          </a:p>
          <a:p>
            <a:r>
              <a:rPr lang="en-US" dirty="0"/>
              <a:t>RDS 0.11(N) 0.2(P)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26FA0BF-E04C-4E6C-B0F4-2FDE56B3B1B0}"/>
              </a:ext>
            </a:extLst>
          </p:cNvPr>
          <p:cNvSpPr/>
          <p:nvPr/>
        </p:nvSpPr>
        <p:spPr>
          <a:xfrm>
            <a:off x="7579601" y="4570741"/>
            <a:ext cx="299312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驱动时序：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G1\2A HIGH G1\2B LOW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G1\2A LOW G1\2B LOW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G1\2A LOW G1\2B HIGH</a:t>
            </a:r>
          </a:p>
          <a:p>
            <a:pPr marL="342900" indent="-342900">
              <a:buAutoNum type="arabicPeriod"/>
            </a:pPr>
            <a:r>
              <a:rPr lang="en-US" altLang="zh-CN" dirty="0"/>
              <a:t>G1\2A LOW G1\2B LOW 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3638BC-B142-4772-B552-BDB7B5A3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96" y="4822486"/>
            <a:ext cx="6925642" cy="11336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391E25-D129-4E45-8DE6-B4BEA8DC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69" y="267869"/>
            <a:ext cx="5078990" cy="42169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CF2D29-CF96-4AC4-9CA2-6AA69827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96" y="3720546"/>
            <a:ext cx="475363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7D8656-B837-4D03-81BD-3886351FC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9" y="1694577"/>
            <a:ext cx="11614021" cy="32298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AAEAB7B-68B2-4116-8FD8-AE72FE822779}"/>
              </a:ext>
            </a:extLst>
          </p:cNvPr>
          <p:cNvSpPr/>
          <p:nvPr/>
        </p:nvSpPr>
        <p:spPr>
          <a:xfrm>
            <a:off x="4124946" y="5316415"/>
            <a:ext cx="394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</a:t>
            </a:r>
            <a:r>
              <a:rPr lang="zh-CN" altLang="en-US" dirty="0"/>
              <a:t>管驱动信号与</a:t>
            </a:r>
            <a:r>
              <a:rPr lang="en-US" altLang="zh-CN" dirty="0"/>
              <a:t>P</a:t>
            </a:r>
            <a:r>
              <a:rPr lang="zh-CN" altLang="en-US" dirty="0"/>
              <a:t>管驱动信号（对地）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77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9A74F995-8F86-4358-937D-4905E00C4C67}"/>
              </a:ext>
            </a:extLst>
          </p:cNvPr>
          <p:cNvSpPr txBox="1"/>
          <p:nvPr/>
        </p:nvSpPr>
        <p:spPr>
          <a:xfrm>
            <a:off x="310719" y="16655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功放部分</a:t>
            </a:r>
            <a:r>
              <a:rPr lang="zh-CN" altLang="en-US" b="1" dirty="0">
                <a:sym typeface="Wingdings" panose="05000000000000000000" pitchFamily="2" charset="2"/>
              </a:rPr>
              <a:t>（器件功能与连接梳理）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806B481-C1E3-4BFA-AA22-0D774751C1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8" t="23319" r="8257" b="41713"/>
          <a:stretch/>
        </p:blipFill>
        <p:spPr>
          <a:xfrm rot="10800000">
            <a:off x="3357979" y="768079"/>
            <a:ext cx="5548361" cy="207893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CFECA10-403D-4C2F-875F-5C5E955608DA}"/>
              </a:ext>
            </a:extLst>
          </p:cNvPr>
          <p:cNvCxnSpPr>
            <a:cxnSpLocks/>
          </p:cNvCxnSpPr>
          <p:nvPr/>
        </p:nvCxnSpPr>
        <p:spPr>
          <a:xfrm flipH="1">
            <a:off x="2013486" y="1970790"/>
            <a:ext cx="2317555" cy="20483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1FE57FE5-DA57-4362-B088-DFB04A5EAE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54" t="32353" r="15959" b="53311"/>
          <a:stretch/>
        </p:blipFill>
        <p:spPr>
          <a:xfrm rot="10800000">
            <a:off x="310719" y="4118190"/>
            <a:ext cx="2949533" cy="21005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046C7-E9E6-4C21-81EB-D97D93568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323" y="3347793"/>
            <a:ext cx="1691191" cy="3122966"/>
          </a:xfrm>
          <a:prstGeom prst="rect">
            <a:avLst/>
          </a:prstGeom>
        </p:spPr>
      </p:pic>
      <p:sp>
        <p:nvSpPr>
          <p:cNvPr id="17" name="文本框 4">
            <a:extLst>
              <a:ext uri="{FF2B5EF4-FFF2-40B4-BE49-F238E27FC236}">
                <a16:creationId xmlns:a16="http://schemas.microsoft.com/office/drawing/2014/main" id="{A005F62E-53C4-485A-A294-04400558B463}"/>
              </a:ext>
            </a:extLst>
          </p:cNvPr>
          <p:cNvSpPr txBox="1"/>
          <p:nvPr/>
        </p:nvSpPr>
        <p:spPr>
          <a:xfrm>
            <a:off x="9332918" y="1509125"/>
            <a:ext cx="20751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共三组变压器：</a:t>
            </a:r>
            <a:br>
              <a:rPr lang="en-US" altLang="zh-CN" dirty="0"/>
            </a:br>
            <a:r>
              <a:rPr lang="zh-CN" altLang="en-US" dirty="0"/>
              <a:t>初级线圈并联</a:t>
            </a:r>
            <a:br>
              <a:rPr lang="en-US" altLang="zh-CN" dirty="0"/>
            </a:br>
            <a:r>
              <a:rPr lang="zh-CN" altLang="en-US" dirty="0"/>
              <a:t>次级线圈串联</a:t>
            </a:r>
            <a:endParaRPr lang="en-US" altLang="zh-CN" dirty="0"/>
          </a:p>
          <a:p>
            <a:r>
              <a:rPr lang="zh-CN" altLang="en-US" dirty="0"/>
              <a:t>匝数比：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4508AD8-6CD1-4099-9B3C-C8B553D6731D}"/>
              </a:ext>
            </a:extLst>
          </p:cNvPr>
          <p:cNvSpPr txBox="1"/>
          <p:nvPr/>
        </p:nvSpPr>
        <p:spPr>
          <a:xfrm>
            <a:off x="8167456" y="6470759"/>
            <a:ext cx="2763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单组变压器线圈连接关系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0D32A6-FA78-42C7-BC54-1D3C1F0905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4" t="47378" r="46323" b="34111"/>
          <a:stretch/>
        </p:blipFill>
        <p:spPr>
          <a:xfrm>
            <a:off x="4561565" y="3494706"/>
            <a:ext cx="2492394" cy="272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26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CCF9C0-F218-4D04-A606-1A5E420E8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86" y="1197370"/>
            <a:ext cx="7438766" cy="446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8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D24A70-0693-4566-B5F2-DA187FF229AC}"/>
              </a:ext>
            </a:extLst>
          </p:cNvPr>
          <p:cNvSpPr/>
          <p:nvPr/>
        </p:nvSpPr>
        <p:spPr>
          <a:xfrm>
            <a:off x="1008341" y="566448"/>
            <a:ext cx="431400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ETHERNET MAGNETIC TRANSFORMER </a:t>
            </a:r>
            <a:r>
              <a:rPr lang="zh-CN" altLang="en-US" dirty="0"/>
              <a:t>？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15VA  100MHz</a:t>
            </a:r>
          </a:p>
          <a:p>
            <a:endParaRPr lang="en-US" dirty="0"/>
          </a:p>
          <a:p>
            <a:r>
              <a:rPr lang="zh-CN" altLang="en-US" dirty="0"/>
              <a:t>八匝线圈，共四组，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绕制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DBE4B3-E496-4CDE-8C06-8E182C275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85" y="3169572"/>
            <a:ext cx="4934639" cy="23625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DFFF303-3FC8-471C-8421-BC2046989F9A}"/>
              </a:ext>
            </a:extLst>
          </p:cNvPr>
          <p:cNvSpPr/>
          <p:nvPr/>
        </p:nvSpPr>
        <p:spPr>
          <a:xfrm>
            <a:off x="7102529" y="4143786"/>
            <a:ext cx="3451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Marking code: A7W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8464D8-82AD-45AA-AFE2-3B4EE78C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284" y="1386459"/>
            <a:ext cx="377242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71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18E27C4-46CB-4567-A9FC-009F9FC71915}"/>
              </a:ext>
            </a:extLst>
          </p:cNvPr>
          <p:cNvSpPr txBox="1"/>
          <p:nvPr/>
        </p:nvSpPr>
        <p:spPr>
          <a:xfrm>
            <a:off x="286305" y="2281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功放部分</a:t>
            </a:r>
            <a:r>
              <a:rPr lang="zh-CN" altLang="en-US" b="1" dirty="0">
                <a:sym typeface="Wingdings" panose="05000000000000000000" pitchFamily="2" charset="2"/>
              </a:rPr>
              <a:t>（连接关系示意图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537345-7468-4556-9A05-E9FFB954CDC1}"/>
              </a:ext>
            </a:extLst>
          </p:cNvPr>
          <p:cNvSpPr/>
          <p:nvPr/>
        </p:nvSpPr>
        <p:spPr>
          <a:xfrm>
            <a:off x="1411549" y="2450236"/>
            <a:ext cx="878889" cy="1280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第一级驱动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D9380C6-93A8-4A04-82D7-636EC4B1155E}"/>
              </a:ext>
            </a:extLst>
          </p:cNvPr>
          <p:cNvSpPr/>
          <p:nvPr/>
        </p:nvSpPr>
        <p:spPr>
          <a:xfrm>
            <a:off x="3151572" y="2450236"/>
            <a:ext cx="878889" cy="1280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第二级驱动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3E166F-281F-4708-8333-2D4383960239}"/>
              </a:ext>
            </a:extLst>
          </p:cNvPr>
          <p:cNvSpPr/>
          <p:nvPr/>
        </p:nvSpPr>
        <p:spPr>
          <a:xfrm>
            <a:off x="4909350" y="445770"/>
            <a:ext cx="2577488" cy="233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Transformer driver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E5E2E31-AC70-4CED-ACDC-C5BC5B014969}"/>
              </a:ext>
            </a:extLst>
          </p:cNvPr>
          <p:cNvCxnSpPr/>
          <p:nvPr/>
        </p:nvCxnSpPr>
        <p:spPr>
          <a:xfrm>
            <a:off x="2290438" y="2707689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6A465FA-77E3-4869-88E3-8569A26C37D0}"/>
              </a:ext>
            </a:extLst>
          </p:cNvPr>
          <p:cNvCxnSpPr/>
          <p:nvPr/>
        </p:nvCxnSpPr>
        <p:spPr>
          <a:xfrm>
            <a:off x="2290438" y="3525915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D3ADEF7C-D48A-4C6D-A5E7-17354DDFB783}"/>
              </a:ext>
            </a:extLst>
          </p:cNvPr>
          <p:cNvSpPr txBox="1"/>
          <p:nvPr/>
        </p:nvSpPr>
        <p:spPr>
          <a:xfrm>
            <a:off x="2525696" y="2318099"/>
            <a:ext cx="39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E81FA6-4890-4360-9B6F-6CE9ED8C1BB8}"/>
              </a:ext>
            </a:extLst>
          </p:cNvPr>
          <p:cNvSpPr txBox="1"/>
          <p:nvPr/>
        </p:nvSpPr>
        <p:spPr>
          <a:xfrm>
            <a:off x="2525696" y="3156583"/>
            <a:ext cx="39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2CD83D-8E60-403C-B469-3EF720B1A8A9}"/>
              </a:ext>
            </a:extLst>
          </p:cNvPr>
          <p:cNvSpPr txBox="1"/>
          <p:nvPr/>
        </p:nvSpPr>
        <p:spPr>
          <a:xfrm>
            <a:off x="1655684" y="3730840"/>
            <a:ext cx="39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CBC3D3-A08F-478D-86E5-839D71CE7B6C}"/>
              </a:ext>
            </a:extLst>
          </p:cNvPr>
          <p:cNvSpPr txBox="1"/>
          <p:nvPr/>
        </p:nvSpPr>
        <p:spPr>
          <a:xfrm>
            <a:off x="3494842" y="3730840"/>
            <a:ext cx="39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38066DF-884B-4DBB-99E1-5EA4BADB2E5C}"/>
              </a:ext>
            </a:extLst>
          </p:cNvPr>
          <p:cNvCxnSpPr/>
          <p:nvPr/>
        </p:nvCxnSpPr>
        <p:spPr>
          <a:xfrm>
            <a:off x="4030461" y="2707689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A0640AC5-3EAE-482A-9702-4CB6BD707E8C}"/>
              </a:ext>
            </a:extLst>
          </p:cNvPr>
          <p:cNvSpPr/>
          <p:nvPr/>
        </p:nvSpPr>
        <p:spPr>
          <a:xfrm>
            <a:off x="4909350" y="3449714"/>
            <a:ext cx="2539747" cy="2471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Transformer driver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AF4098C-5338-42E7-B319-A21E421E4E31}"/>
              </a:ext>
            </a:extLst>
          </p:cNvPr>
          <p:cNvCxnSpPr/>
          <p:nvPr/>
        </p:nvCxnSpPr>
        <p:spPr>
          <a:xfrm>
            <a:off x="4030461" y="3500762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B4702D47-8AF9-42D5-82FD-70596BD91556}"/>
              </a:ext>
            </a:extLst>
          </p:cNvPr>
          <p:cNvSpPr txBox="1"/>
          <p:nvPr/>
        </p:nvSpPr>
        <p:spPr>
          <a:xfrm>
            <a:off x="4314546" y="2309221"/>
            <a:ext cx="39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3B90E9E-F195-4594-9422-7A0E771DEC4C}"/>
              </a:ext>
            </a:extLst>
          </p:cNvPr>
          <p:cNvSpPr txBox="1"/>
          <p:nvPr/>
        </p:nvSpPr>
        <p:spPr>
          <a:xfrm>
            <a:off x="4314546" y="3131430"/>
            <a:ext cx="39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04955A0-53AE-4F1F-94F0-EEBFD2780B1A}"/>
              </a:ext>
            </a:extLst>
          </p:cNvPr>
          <p:cNvSpPr/>
          <p:nvPr/>
        </p:nvSpPr>
        <p:spPr>
          <a:xfrm>
            <a:off x="8425641" y="399492"/>
            <a:ext cx="1600211" cy="5379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Transformer</a:t>
            </a:r>
            <a:br>
              <a:rPr lang="en-US" altLang="zh-CN" dirty="0"/>
            </a:br>
            <a:r>
              <a:rPr lang="en-US" altLang="zh-CN" dirty="0"/>
              <a:t>primary coil</a:t>
            </a:r>
            <a:endParaRPr lang="zh-CN" altLang="en-US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D99521D-90F0-499A-AF25-0BB9AC85E85F}"/>
              </a:ext>
            </a:extLst>
          </p:cNvPr>
          <p:cNvCxnSpPr/>
          <p:nvPr/>
        </p:nvCxnSpPr>
        <p:spPr>
          <a:xfrm>
            <a:off x="7523824" y="3730840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2D38450-6D9C-45C2-91E6-A2F8A6516796}"/>
              </a:ext>
            </a:extLst>
          </p:cNvPr>
          <p:cNvSpPr txBox="1"/>
          <p:nvPr/>
        </p:nvSpPr>
        <p:spPr>
          <a:xfrm>
            <a:off x="5991682" y="2403793"/>
            <a:ext cx="47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71B50F-9EEE-465F-97E8-DCB73BD45436}"/>
              </a:ext>
            </a:extLst>
          </p:cNvPr>
          <p:cNvSpPr txBox="1"/>
          <p:nvPr/>
        </p:nvSpPr>
        <p:spPr>
          <a:xfrm>
            <a:off x="5961725" y="5475183"/>
            <a:ext cx="47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CD18A59-B0EB-4A70-A121-7DB90441F82E}"/>
              </a:ext>
            </a:extLst>
          </p:cNvPr>
          <p:cNvSpPr txBox="1"/>
          <p:nvPr/>
        </p:nvSpPr>
        <p:spPr>
          <a:xfrm>
            <a:off x="2721005" y="630487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电路结构图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098E28B-33CE-4C71-A00E-F36246E10159}"/>
              </a:ext>
            </a:extLst>
          </p:cNvPr>
          <p:cNvSpPr txBox="1"/>
          <p:nvPr/>
        </p:nvSpPr>
        <p:spPr>
          <a:xfrm>
            <a:off x="1566908" y="2080904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3.2V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6236F93-CE6E-4915-AEFA-1DA0CD2C2109}"/>
              </a:ext>
            </a:extLst>
          </p:cNvPr>
          <p:cNvSpPr txBox="1"/>
          <p:nvPr/>
        </p:nvSpPr>
        <p:spPr>
          <a:xfrm>
            <a:off x="3253664" y="2080904"/>
            <a:ext cx="674703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10V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AA47F2-17B3-47EC-8107-47DC60BC06D1}"/>
              </a:ext>
            </a:extLst>
          </p:cNvPr>
          <p:cNvSpPr txBox="1"/>
          <p:nvPr/>
        </p:nvSpPr>
        <p:spPr>
          <a:xfrm>
            <a:off x="5890700" y="68018"/>
            <a:ext cx="674703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26V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B0F440B-1D62-4C10-9379-687B5B149481}"/>
              </a:ext>
            </a:extLst>
          </p:cNvPr>
          <p:cNvCxnSpPr/>
          <p:nvPr/>
        </p:nvCxnSpPr>
        <p:spPr>
          <a:xfrm>
            <a:off x="7523824" y="3883240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B91E4F9-ECA2-48AC-BE94-649A7BAAEC04}"/>
              </a:ext>
            </a:extLst>
          </p:cNvPr>
          <p:cNvCxnSpPr/>
          <p:nvPr/>
        </p:nvCxnSpPr>
        <p:spPr>
          <a:xfrm>
            <a:off x="7523824" y="4051915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D99521D-90F0-499A-AF25-0BB9AC85E85F}"/>
              </a:ext>
            </a:extLst>
          </p:cNvPr>
          <p:cNvCxnSpPr/>
          <p:nvPr/>
        </p:nvCxnSpPr>
        <p:spPr>
          <a:xfrm>
            <a:off x="7523824" y="4199357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7D99521D-90F0-499A-AF25-0BB9AC85E85F}"/>
              </a:ext>
            </a:extLst>
          </p:cNvPr>
          <p:cNvCxnSpPr/>
          <p:nvPr/>
        </p:nvCxnSpPr>
        <p:spPr>
          <a:xfrm>
            <a:off x="7523824" y="4343164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7D99521D-90F0-499A-AF25-0BB9AC85E85F}"/>
              </a:ext>
            </a:extLst>
          </p:cNvPr>
          <p:cNvCxnSpPr/>
          <p:nvPr/>
        </p:nvCxnSpPr>
        <p:spPr>
          <a:xfrm>
            <a:off x="7523824" y="4489068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FAAE95B-502C-4A40-85F2-A84F306965D0}"/>
              </a:ext>
            </a:extLst>
          </p:cNvPr>
          <p:cNvCxnSpPr/>
          <p:nvPr/>
        </p:nvCxnSpPr>
        <p:spPr>
          <a:xfrm>
            <a:off x="7523824" y="4664475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666221A-41E0-4855-ACDF-780D06322844}"/>
              </a:ext>
            </a:extLst>
          </p:cNvPr>
          <p:cNvCxnSpPr/>
          <p:nvPr/>
        </p:nvCxnSpPr>
        <p:spPr>
          <a:xfrm>
            <a:off x="7523824" y="4816875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468B418-90DD-4B3F-837D-722E226FAD50}"/>
              </a:ext>
            </a:extLst>
          </p:cNvPr>
          <p:cNvCxnSpPr/>
          <p:nvPr/>
        </p:nvCxnSpPr>
        <p:spPr>
          <a:xfrm>
            <a:off x="7523824" y="4985550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524EFF7-C54A-42D5-8B41-A69E15991FF0}"/>
              </a:ext>
            </a:extLst>
          </p:cNvPr>
          <p:cNvCxnSpPr/>
          <p:nvPr/>
        </p:nvCxnSpPr>
        <p:spPr>
          <a:xfrm>
            <a:off x="7523824" y="5132992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872F5C7-0673-48BE-ACCE-D6072B7E44C7}"/>
              </a:ext>
            </a:extLst>
          </p:cNvPr>
          <p:cNvCxnSpPr/>
          <p:nvPr/>
        </p:nvCxnSpPr>
        <p:spPr>
          <a:xfrm>
            <a:off x="7523824" y="5276799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8B798D2-AE7F-4A65-AB28-D675FC0ED2BD}"/>
              </a:ext>
            </a:extLst>
          </p:cNvPr>
          <p:cNvCxnSpPr/>
          <p:nvPr/>
        </p:nvCxnSpPr>
        <p:spPr>
          <a:xfrm>
            <a:off x="7523824" y="5422703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80A5A55-4FCD-4E0D-9002-37FF5790C1ED}"/>
              </a:ext>
            </a:extLst>
          </p:cNvPr>
          <p:cNvCxnSpPr/>
          <p:nvPr/>
        </p:nvCxnSpPr>
        <p:spPr>
          <a:xfrm>
            <a:off x="7523824" y="807043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C9CABBD-0656-46BD-A2C3-2DCB05B55D0E}"/>
              </a:ext>
            </a:extLst>
          </p:cNvPr>
          <p:cNvCxnSpPr/>
          <p:nvPr/>
        </p:nvCxnSpPr>
        <p:spPr>
          <a:xfrm>
            <a:off x="7523824" y="959443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2C9042E5-29FB-40F1-B6A0-E8FBC2C3DB07}"/>
              </a:ext>
            </a:extLst>
          </p:cNvPr>
          <p:cNvCxnSpPr/>
          <p:nvPr/>
        </p:nvCxnSpPr>
        <p:spPr>
          <a:xfrm>
            <a:off x="7523824" y="1128118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989C082-B5EA-4FDC-8235-630321289A65}"/>
              </a:ext>
            </a:extLst>
          </p:cNvPr>
          <p:cNvCxnSpPr/>
          <p:nvPr/>
        </p:nvCxnSpPr>
        <p:spPr>
          <a:xfrm>
            <a:off x="7523824" y="1275560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2012D6E-BA8B-44ED-B40E-BE1BFE4F89CA}"/>
              </a:ext>
            </a:extLst>
          </p:cNvPr>
          <p:cNvCxnSpPr/>
          <p:nvPr/>
        </p:nvCxnSpPr>
        <p:spPr>
          <a:xfrm>
            <a:off x="7523824" y="1419367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5237BD63-B85F-4A31-995A-F27FBDC78CA0}"/>
              </a:ext>
            </a:extLst>
          </p:cNvPr>
          <p:cNvCxnSpPr/>
          <p:nvPr/>
        </p:nvCxnSpPr>
        <p:spPr>
          <a:xfrm>
            <a:off x="7523824" y="1565271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4F61552-1743-4B6F-9ED5-F708878CE648}"/>
              </a:ext>
            </a:extLst>
          </p:cNvPr>
          <p:cNvCxnSpPr/>
          <p:nvPr/>
        </p:nvCxnSpPr>
        <p:spPr>
          <a:xfrm>
            <a:off x="7523824" y="1740678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7D97932-F3DC-4595-960A-31BCD174D2BA}"/>
              </a:ext>
            </a:extLst>
          </p:cNvPr>
          <p:cNvCxnSpPr/>
          <p:nvPr/>
        </p:nvCxnSpPr>
        <p:spPr>
          <a:xfrm>
            <a:off x="7523824" y="1893078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D2B9306-0CB8-451B-8180-14C13CF26F2D}"/>
              </a:ext>
            </a:extLst>
          </p:cNvPr>
          <p:cNvCxnSpPr/>
          <p:nvPr/>
        </p:nvCxnSpPr>
        <p:spPr>
          <a:xfrm>
            <a:off x="7523824" y="2061753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C3D6112-64BF-433D-95C5-3C2493CF1D39}"/>
              </a:ext>
            </a:extLst>
          </p:cNvPr>
          <p:cNvCxnSpPr/>
          <p:nvPr/>
        </p:nvCxnSpPr>
        <p:spPr>
          <a:xfrm>
            <a:off x="7523824" y="2209195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A34566C1-5D49-472F-99AF-B19AAD00E8E9}"/>
              </a:ext>
            </a:extLst>
          </p:cNvPr>
          <p:cNvCxnSpPr/>
          <p:nvPr/>
        </p:nvCxnSpPr>
        <p:spPr>
          <a:xfrm>
            <a:off x="7523824" y="2353002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9159090-44AA-4A69-B2B9-9F119087EDEB}"/>
              </a:ext>
            </a:extLst>
          </p:cNvPr>
          <p:cNvCxnSpPr/>
          <p:nvPr/>
        </p:nvCxnSpPr>
        <p:spPr>
          <a:xfrm>
            <a:off x="7523824" y="2498906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1DD25A09-1ADD-40CC-B454-F162021F13D0}"/>
              </a:ext>
            </a:extLst>
          </p:cNvPr>
          <p:cNvCxnSpPr/>
          <p:nvPr/>
        </p:nvCxnSpPr>
        <p:spPr>
          <a:xfrm>
            <a:off x="10113144" y="807043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7FF6B72F-A975-4BAB-B22F-5BD14E14C5E7}"/>
              </a:ext>
            </a:extLst>
          </p:cNvPr>
          <p:cNvCxnSpPr/>
          <p:nvPr/>
        </p:nvCxnSpPr>
        <p:spPr>
          <a:xfrm>
            <a:off x="10113144" y="5475183"/>
            <a:ext cx="861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F764703F-15C1-4DE7-9FBD-3E2166D5BE30}"/>
              </a:ext>
            </a:extLst>
          </p:cNvPr>
          <p:cNvSpPr txBox="1"/>
          <p:nvPr/>
        </p:nvSpPr>
        <p:spPr>
          <a:xfrm>
            <a:off x="10665044" y="2904756"/>
            <a:ext cx="861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640V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1B885E9-D03F-4536-A2D3-9D7BEAAA607F}"/>
              </a:ext>
            </a:extLst>
          </p:cNvPr>
          <p:cNvSpPr txBox="1"/>
          <p:nvPr/>
        </p:nvSpPr>
        <p:spPr>
          <a:xfrm>
            <a:off x="8856387" y="5422703"/>
            <a:ext cx="1010230" cy="370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073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C54CB8-D057-4D66-8CBF-79CBE1A08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8" y="517789"/>
            <a:ext cx="5697843" cy="34187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EDE6846-3C1C-4EC1-916C-D40EF77B7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197" y="517788"/>
            <a:ext cx="5697844" cy="34187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D605BB-0961-4A0B-AC7D-0739961D5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700" y="3974225"/>
            <a:ext cx="4620270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68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A66594-4017-465A-AFED-A7205AA19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20" y="675411"/>
            <a:ext cx="5568375" cy="33410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F8C4A3C-F78B-4A96-97B8-038133EB5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92" y="675411"/>
            <a:ext cx="5568377" cy="33410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62BB2A6-77C5-48D7-902D-318692285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671" y="4172403"/>
            <a:ext cx="7630658" cy="259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75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81A808-C878-4835-91E3-8FFBC83EB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64" y="874006"/>
            <a:ext cx="5697843" cy="34187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77A1CF-697C-42FC-A58E-87A75FC0D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" y="874006"/>
            <a:ext cx="5697843" cy="34187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FFDAEF-429A-476B-9F8C-B6480D03B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168" y="4467687"/>
            <a:ext cx="3767663" cy="20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9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E271236-84F2-4DFE-A24B-C0E45AD2BCCD}"/>
              </a:ext>
            </a:extLst>
          </p:cNvPr>
          <p:cNvSpPr txBox="1"/>
          <p:nvPr/>
        </p:nvSpPr>
        <p:spPr>
          <a:xfrm>
            <a:off x="3047260" y="3246553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/>
              <a:t>功放部分</a:t>
            </a:r>
          </a:p>
        </p:txBody>
      </p:sp>
    </p:spTree>
    <p:extLst>
      <p:ext uri="{BB962C8B-B14F-4D97-AF65-F5344CB8AC3E}">
        <p14:creationId xmlns:p14="http://schemas.microsoft.com/office/powerpoint/2010/main" val="1059285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A11813-3611-4D5C-873E-6E7C7DE0B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66" y="1572857"/>
            <a:ext cx="5526946" cy="331616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9A49CA-D388-4E3F-B583-9D692BDF9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69" y="1572857"/>
            <a:ext cx="5526945" cy="33161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05F62E-53C4-485A-A294-04400558B463}"/>
              </a:ext>
            </a:extLst>
          </p:cNvPr>
          <p:cNvSpPr txBox="1"/>
          <p:nvPr/>
        </p:nvSpPr>
        <p:spPr>
          <a:xfrm>
            <a:off x="1786631" y="5468643"/>
            <a:ext cx="207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SENSOR </a:t>
            </a:r>
            <a:r>
              <a:rPr lang="zh-CN" altLang="en-US" dirty="0"/>
              <a:t>两端电压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9E341F-D03D-4FCC-8C6E-B1367120FD07}"/>
              </a:ext>
            </a:extLst>
          </p:cNvPr>
          <p:cNvSpPr txBox="1"/>
          <p:nvPr/>
        </p:nvSpPr>
        <p:spPr>
          <a:xfrm>
            <a:off x="8410113" y="5468643"/>
            <a:ext cx="2075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26V</a:t>
            </a:r>
            <a:r>
              <a:rPr lang="zh-CN" altLang="en-US" dirty="0"/>
              <a:t>电源纹波</a:t>
            </a:r>
          </a:p>
        </p:txBody>
      </p:sp>
    </p:spTree>
    <p:extLst>
      <p:ext uri="{BB962C8B-B14F-4D97-AF65-F5344CB8AC3E}">
        <p14:creationId xmlns:p14="http://schemas.microsoft.com/office/powerpoint/2010/main" val="1461445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683971-CD95-445C-BAA4-82CE42B6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8" y="406050"/>
            <a:ext cx="5822272" cy="36607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67CADC-7EF6-48AC-8FC5-E384DFE40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74" y="2527914"/>
            <a:ext cx="5573698" cy="35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18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06223DD-90FE-4600-B6A6-E86B74E6ADBA}"/>
              </a:ext>
            </a:extLst>
          </p:cNvPr>
          <p:cNvSpPr/>
          <p:nvPr/>
        </p:nvSpPr>
        <p:spPr>
          <a:xfrm>
            <a:off x="147580" y="344813"/>
            <a:ext cx="2698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① </a:t>
            </a:r>
            <a:r>
              <a:rPr lang="en-US" altLang="zh-CN" sz="3200" dirty="0"/>
              <a:t>Gate Driver</a:t>
            </a:r>
            <a:endParaRPr 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E74C4F-044F-4C27-9D2C-44E46045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36615" r="43073" b="47741"/>
          <a:stretch/>
        </p:blipFill>
        <p:spPr>
          <a:xfrm>
            <a:off x="1238443" y="1052447"/>
            <a:ext cx="1551660" cy="24724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A8FD3C-AAEF-4208-B54C-C7FCCE0C5C0B}"/>
              </a:ext>
            </a:extLst>
          </p:cNvPr>
          <p:cNvSpPr txBox="1"/>
          <p:nvPr/>
        </p:nvSpPr>
        <p:spPr>
          <a:xfrm>
            <a:off x="2866000" y="1289060"/>
            <a:ext cx="26222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Pins connections</a:t>
            </a:r>
          </a:p>
          <a:p>
            <a:r>
              <a:rPr lang="en-US" altLang="zh-CN" dirty="0"/>
              <a:t>P1,P3:GND</a:t>
            </a:r>
          </a:p>
          <a:p>
            <a:r>
              <a:rPr lang="en-US" altLang="zh-CN" dirty="0"/>
              <a:t>P2: (#1:10)  </a:t>
            </a:r>
            <a:r>
              <a:rPr lang="en-US" altLang="zh-CN" dirty="0">
                <a:highlight>
                  <a:srgbClr val="FFFF00"/>
                </a:highlight>
              </a:rPr>
              <a:t>sig-A in</a:t>
            </a:r>
          </a:p>
          <a:p>
            <a:r>
              <a:rPr lang="en-US" altLang="zh-CN" dirty="0"/>
              <a:t>P4: (#1:4)    </a:t>
            </a:r>
            <a:r>
              <a:rPr lang="en-US" altLang="zh-CN" dirty="0">
                <a:highlight>
                  <a:srgbClr val="FFFF00"/>
                </a:highlight>
              </a:rPr>
              <a:t>sig-B in</a:t>
            </a:r>
          </a:p>
          <a:p>
            <a:r>
              <a:rPr lang="en-US" altLang="zh-CN" dirty="0"/>
              <a:t>P5: </a:t>
            </a:r>
            <a:r>
              <a:rPr lang="en-US" altLang="zh-CN" dirty="0">
                <a:highlight>
                  <a:srgbClr val="FFFF00"/>
                </a:highlight>
              </a:rPr>
              <a:t>sig-A out</a:t>
            </a:r>
          </a:p>
          <a:p>
            <a:r>
              <a:rPr lang="en-US" altLang="zh-CN" dirty="0"/>
              <a:t>P6,P8: VS (10v)</a:t>
            </a:r>
          </a:p>
          <a:p>
            <a:r>
              <a:rPr lang="en-US" altLang="zh-CN" dirty="0"/>
              <a:t>P7: </a:t>
            </a:r>
            <a:r>
              <a:rPr lang="en-US" altLang="zh-CN" dirty="0">
                <a:highlight>
                  <a:srgbClr val="FFFF00"/>
                </a:highlight>
              </a:rPr>
              <a:t>sig-B out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3CF240-2828-4E15-8450-42ED33B35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25" t="705" r="36410" b="57897"/>
          <a:stretch/>
        </p:blipFill>
        <p:spPr>
          <a:xfrm>
            <a:off x="9880251" y="1011154"/>
            <a:ext cx="2311749" cy="159801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AAE56D3-B84C-4DCF-B71B-329988458569}"/>
              </a:ext>
            </a:extLst>
          </p:cNvPr>
          <p:cNvSpPr/>
          <p:nvPr/>
        </p:nvSpPr>
        <p:spPr>
          <a:xfrm>
            <a:off x="530327" y="4809894"/>
            <a:ext cx="55656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N/P MOS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/>
              <a:t>package: MSOP-8</a:t>
            </a:r>
          </a:p>
          <a:p>
            <a:r>
              <a:rPr lang="en-US" dirty="0"/>
              <a:t>VDSS &gt;</a:t>
            </a:r>
            <a:r>
              <a:rPr lang="en-US" dirty="0">
                <a:highlight>
                  <a:srgbClr val="FFFF00"/>
                </a:highlight>
              </a:rPr>
              <a:t>30V </a:t>
            </a:r>
          </a:p>
          <a:p>
            <a:r>
              <a:rPr lang="en-US" altLang="zh-CN" dirty="0"/>
              <a:t>Pulse current &gt;10A during 0.5us</a:t>
            </a:r>
          </a:p>
          <a:p>
            <a:r>
              <a:rPr lang="en-US" dirty="0"/>
              <a:t>ton/ toff: satisfy 4MHz working frequency(&lt;25ns)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B9C1C5-459A-43AB-94B9-6DD2EA130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197" y="4096475"/>
            <a:ext cx="2629736" cy="218338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514764C-4898-47EB-83CC-72B76EDF228B}"/>
              </a:ext>
            </a:extLst>
          </p:cNvPr>
          <p:cNvSpPr/>
          <p:nvPr/>
        </p:nvSpPr>
        <p:spPr>
          <a:xfrm>
            <a:off x="5503206" y="1204761"/>
            <a:ext cx="42115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package: SOP-8</a:t>
            </a:r>
          </a:p>
          <a:p>
            <a:r>
              <a:rPr lang="en-US" dirty="0"/>
              <a:t>Vs &gt;</a:t>
            </a:r>
            <a:r>
              <a:rPr lang="en-US" dirty="0">
                <a:highlight>
                  <a:srgbClr val="FFFF00"/>
                </a:highlight>
              </a:rPr>
              <a:t>10V </a:t>
            </a:r>
          </a:p>
          <a:p>
            <a:r>
              <a:rPr lang="en-US" dirty="0"/>
              <a:t>Two separate channel</a:t>
            </a:r>
          </a:p>
          <a:p>
            <a:r>
              <a:rPr lang="en-US" dirty="0"/>
              <a:t>Input logic voltage: 0-3.7V</a:t>
            </a:r>
          </a:p>
          <a:p>
            <a:r>
              <a:rPr lang="en-US" dirty="0"/>
              <a:t>Voltage level inverter</a:t>
            </a:r>
          </a:p>
          <a:p>
            <a:r>
              <a:rPr lang="en-US" dirty="0"/>
              <a:t>Driving capability: rise / fall time satisfy 4MHz working frequency(&lt;25ns) with load (</a:t>
            </a:r>
            <a:r>
              <a:rPr lang="en-US" dirty="0" err="1"/>
              <a:t>mosfet</a:t>
            </a:r>
            <a:r>
              <a:rPr lang="en-US" dirty="0"/>
              <a:t> input capacitance * 2)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BD5CC7-B52F-43A9-891C-20AA852D5ADB}"/>
              </a:ext>
            </a:extLst>
          </p:cNvPr>
          <p:cNvSpPr/>
          <p:nvPr/>
        </p:nvSpPr>
        <p:spPr>
          <a:xfrm>
            <a:off x="105407" y="4069036"/>
            <a:ext cx="2379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② </a:t>
            </a:r>
            <a:r>
              <a:rPr lang="en-US" altLang="zh-CN" sz="3200" dirty="0"/>
              <a:t>N/P MOS</a:t>
            </a:r>
            <a:endParaRPr lang="en-US" sz="32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9447DE8-5766-4C0A-AE47-2717B96FE396}"/>
              </a:ext>
            </a:extLst>
          </p:cNvPr>
          <p:cNvSpPr txBox="1"/>
          <p:nvPr/>
        </p:nvSpPr>
        <p:spPr>
          <a:xfrm>
            <a:off x="825836" y="3524864"/>
            <a:ext cx="4662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/>
              <a:t>The chip on the board and tested results</a:t>
            </a:r>
            <a:endParaRPr lang="zh-CN" altLang="en-US" b="1" u="sng" dirty="0">
              <a:highlight>
                <a:srgbClr val="FFFF00"/>
              </a:highlight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47714B-9020-48B8-A5C8-29F93B157723}"/>
              </a:ext>
            </a:extLst>
          </p:cNvPr>
          <p:cNvSpPr txBox="1"/>
          <p:nvPr/>
        </p:nvSpPr>
        <p:spPr>
          <a:xfrm>
            <a:off x="5564175" y="3524864"/>
            <a:ext cx="6313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u="sng" dirty="0"/>
              <a:t>Features of gate driver</a:t>
            </a:r>
            <a:r>
              <a:rPr lang="zh-CN" altLang="en-US" b="1" u="sng" dirty="0"/>
              <a:t> </a:t>
            </a:r>
            <a:r>
              <a:rPr lang="en-US" altLang="zh-CN" b="1" u="sng" dirty="0">
                <a:solidFill>
                  <a:srgbClr val="FF0000"/>
                </a:solidFill>
              </a:rPr>
              <a:t>to be searched</a:t>
            </a:r>
            <a:endParaRPr lang="zh-CN" altLang="en-US" b="1" u="sng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A7EEDFA-2717-4155-96BB-8A06411FD615}"/>
              </a:ext>
            </a:extLst>
          </p:cNvPr>
          <p:cNvSpPr txBox="1"/>
          <p:nvPr/>
        </p:nvSpPr>
        <p:spPr>
          <a:xfrm>
            <a:off x="9880251" y="2771507"/>
            <a:ext cx="22573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u="sng"/>
            </a:lvl1pPr>
          </a:lstStyle>
          <a:p>
            <a:pPr algn="just"/>
            <a:r>
              <a:rPr lang="en-US" altLang="zh-CN" dirty="0"/>
              <a:t>e.g. MCP14A0303 (the component I found here has unnecessary enable pins P1,P8)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B729D6-9850-4D61-B447-FC117E871F8F}"/>
              </a:ext>
            </a:extLst>
          </p:cNvPr>
          <p:cNvSpPr txBox="1"/>
          <p:nvPr/>
        </p:nvSpPr>
        <p:spPr>
          <a:xfrm>
            <a:off x="792029" y="6143368"/>
            <a:ext cx="338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u="sng"/>
            </a:lvl1pPr>
          </a:lstStyle>
          <a:p>
            <a:r>
              <a:rPr lang="en-US" altLang="zh-CN" dirty="0"/>
              <a:t>Features of transformer driver </a:t>
            </a:r>
            <a:r>
              <a:rPr lang="en-US" altLang="zh-CN" dirty="0">
                <a:solidFill>
                  <a:srgbClr val="FF0000"/>
                </a:solidFill>
              </a:rPr>
              <a:t>to be searched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C2935EE-02F0-4066-A871-704A3E991346}"/>
              </a:ext>
            </a:extLst>
          </p:cNvPr>
          <p:cNvSpPr txBox="1"/>
          <p:nvPr/>
        </p:nvSpPr>
        <p:spPr>
          <a:xfrm>
            <a:off x="5360693" y="6166306"/>
            <a:ext cx="6101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 u="sng"/>
            </a:lvl1pPr>
          </a:lstStyle>
          <a:p>
            <a:r>
              <a:rPr lang="en-US" altLang="zh-CN" dirty="0"/>
              <a:t>e.g. IRF7509 (30V </a:t>
            </a:r>
            <a:r>
              <a:rPr lang="en-US" altLang="zh-CN" dirty="0" err="1"/>
              <a:t>vdss</a:t>
            </a:r>
            <a:r>
              <a:rPr lang="en-US" altLang="zh-CN" dirty="0"/>
              <a:t> seems insufficient in practice, 45V or higher may be a better choice)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3F2476A-73B8-4898-A507-EDCBB5ACD84D}"/>
              </a:ext>
            </a:extLst>
          </p:cNvPr>
          <p:cNvCxnSpPr/>
          <p:nvPr/>
        </p:nvCxnSpPr>
        <p:spPr bwMode="auto">
          <a:xfrm>
            <a:off x="314309" y="4069036"/>
            <a:ext cx="9565942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7427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3DE857-C336-4AD2-A42D-F48F18C493D6}"/>
              </a:ext>
            </a:extLst>
          </p:cNvPr>
          <p:cNvSpPr txBox="1"/>
          <p:nvPr/>
        </p:nvSpPr>
        <p:spPr>
          <a:xfrm>
            <a:off x="683580" y="482923"/>
            <a:ext cx="9596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功放部分</a:t>
            </a:r>
            <a:r>
              <a:rPr lang="zh-CN" altLang="en-US" b="1" dirty="0">
                <a:sym typeface="Wingdings" panose="05000000000000000000" pitchFamily="2" charset="2"/>
              </a:rPr>
              <a:t>（方案整体分析）</a:t>
            </a:r>
            <a:br>
              <a:rPr lang="en-US" altLang="zh-CN" dirty="0"/>
            </a:br>
            <a:r>
              <a:rPr lang="zh-CN" altLang="en-US" dirty="0"/>
              <a:t>功率输出部分电压：</a:t>
            </a:r>
            <a:r>
              <a:rPr lang="en-US" altLang="zh-CN" dirty="0"/>
              <a:t>26V</a:t>
            </a:r>
            <a:r>
              <a:rPr lang="zh-CN" altLang="en-US" dirty="0"/>
              <a:t>（低压大电流方案）</a:t>
            </a:r>
            <a:endParaRPr lang="en-US" altLang="zh-CN" dirty="0"/>
          </a:p>
          <a:p>
            <a:r>
              <a:rPr lang="zh-CN" altLang="en-US" dirty="0"/>
              <a:t>拓扑结构：全桥</a:t>
            </a:r>
            <a:endParaRPr lang="en-US" altLang="zh-CN" dirty="0"/>
          </a:p>
          <a:p>
            <a:r>
              <a:rPr lang="zh-CN" altLang="en-US" dirty="0"/>
              <a:t>输出匹配：变压器匹配，电容匹配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6EA7DF-9B79-40B1-882F-1909EAF75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8" y="2200108"/>
            <a:ext cx="5059285" cy="34150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0DE80B-E2FA-4797-9030-162E734D5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02" y="2200107"/>
            <a:ext cx="5059284" cy="34150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F19074D-6773-48BD-9BEA-C345D06D0034}"/>
              </a:ext>
            </a:extLst>
          </p:cNvPr>
          <p:cNvSpPr txBox="1"/>
          <p:nvPr/>
        </p:nvSpPr>
        <p:spPr>
          <a:xfrm>
            <a:off x="2823713" y="5854982"/>
            <a:ext cx="63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2AD5606-B598-499F-AC97-92E5DBEF21C5}"/>
              </a:ext>
            </a:extLst>
          </p:cNvPr>
          <p:cNvSpPr txBox="1"/>
          <p:nvPr/>
        </p:nvSpPr>
        <p:spPr>
          <a:xfrm>
            <a:off x="8452157" y="5854982"/>
            <a:ext cx="6369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</a:t>
            </a:r>
            <a:r>
              <a:rPr lang="zh-CN" altLang="en-US" dirty="0"/>
              <a:t>面</a:t>
            </a:r>
          </a:p>
        </p:txBody>
      </p:sp>
    </p:spTree>
    <p:extLst>
      <p:ext uri="{BB962C8B-B14F-4D97-AF65-F5344CB8AC3E}">
        <p14:creationId xmlns:p14="http://schemas.microsoft.com/office/powerpoint/2010/main" val="27181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D7FA16-24F3-4D6D-8511-DD95549B57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 t="39734" r="51190" b="46797"/>
          <a:stretch/>
        </p:blipFill>
        <p:spPr>
          <a:xfrm>
            <a:off x="125711" y="3712558"/>
            <a:ext cx="2025545" cy="24943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A464294-401A-481A-9DE4-30B46A442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00" t="36615" r="43073" b="47741"/>
          <a:stretch/>
        </p:blipFill>
        <p:spPr>
          <a:xfrm>
            <a:off x="5673649" y="3767009"/>
            <a:ext cx="1551660" cy="247241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A74F995-8F86-4358-937D-4905E00C4C67}"/>
              </a:ext>
            </a:extLst>
          </p:cNvPr>
          <p:cNvSpPr txBox="1"/>
          <p:nvPr/>
        </p:nvSpPr>
        <p:spPr>
          <a:xfrm>
            <a:off x="310719" y="16655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功放部分</a:t>
            </a:r>
            <a:r>
              <a:rPr lang="zh-CN" altLang="en-US" b="1" dirty="0">
                <a:sym typeface="Wingdings" panose="05000000000000000000" pitchFamily="2" charset="2"/>
              </a:rPr>
              <a:t>（器件功能与连接梳理）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67A071-D138-48A1-8A05-F3B3FDE9F73A}"/>
              </a:ext>
            </a:extLst>
          </p:cNvPr>
          <p:cNvSpPr txBox="1"/>
          <p:nvPr/>
        </p:nvSpPr>
        <p:spPr>
          <a:xfrm>
            <a:off x="978122" y="6130628"/>
            <a:ext cx="13598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第一级驱动 逻辑门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25ED3B-5120-4678-B4C2-A5295110B74B}"/>
              </a:ext>
            </a:extLst>
          </p:cNvPr>
          <p:cNvSpPr txBox="1"/>
          <p:nvPr/>
        </p:nvSpPr>
        <p:spPr>
          <a:xfrm>
            <a:off x="5889649" y="6340824"/>
            <a:ext cx="1359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第二级驱动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1B4A84C-BAC5-4B82-B617-FD741A829B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4" b="34257"/>
          <a:stretch/>
        </p:blipFill>
        <p:spPr>
          <a:xfrm>
            <a:off x="1708089" y="727372"/>
            <a:ext cx="8398364" cy="2086091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CFECA10-403D-4C2F-875F-5C5E955608DA}"/>
              </a:ext>
            </a:extLst>
          </p:cNvPr>
          <p:cNvCxnSpPr>
            <a:cxnSpLocks/>
          </p:cNvCxnSpPr>
          <p:nvPr/>
        </p:nvCxnSpPr>
        <p:spPr>
          <a:xfrm flipH="1">
            <a:off x="2585407" y="1828119"/>
            <a:ext cx="2964368" cy="18081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C74AAF48-36E8-4FDB-A359-94AB4A7857C7}"/>
              </a:ext>
            </a:extLst>
          </p:cNvPr>
          <p:cNvSpPr txBox="1"/>
          <p:nvPr/>
        </p:nvSpPr>
        <p:spPr>
          <a:xfrm>
            <a:off x="3552784" y="1704286"/>
            <a:ext cx="631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B890D61-BE08-4746-952A-509DE52BA862}"/>
              </a:ext>
            </a:extLst>
          </p:cNvPr>
          <p:cNvSpPr txBox="1"/>
          <p:nvPr/>
        </p:nvSpPr>
        <p:spPr>
          <a:xfrm>
            <a:off x="2473494" y="1704286"/>
            <a:ext cx="631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26V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886FDEA-92EB-44BB-8BC9-49DCFC7D2213}"/>
              </a:ext>
            </a:extLst>
          </p:cNvPr>
          <p:cNvCxnSpPr>
            <a:cxnSpLocks/>
          </p:cNvCxnSpPr>
          <p:nvPr/>
        </p:nvCxnSpPr>
        <p:spPr>
          <a:xfrm flipH="1">
            <a:off x="5997219" y="1799396"/>
            <a:ext cx="263271" cy="2618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EEDB2FD5-D152-4884-8215-B2E08BDF3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92" t="44236" r="34167" b="44525"/>
          <a:stretch/>
        </p:blipFill>
        <p:spPr>
          <a:xfrm>
            <a:off x="9659949" y="4044538"/>
            <a:ext cx="1978994" cy="2194888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A5352B1-7B92-4604-8329-33A0810EAD46}"/>
              </a:ext>
            </a:extLst>
          </p:cNvPr>
          <p:cNvCxnSpPr>
            <a:cxnSpLocks/>
          </p:cNvCxnSpPr>
          <p:nvPr/>
        </p:nvCxnSpPr>
        <p:spPr>
          <a:xfrm>
            <a:off x="6943172" y="1946424"/>
            <a:ext cx="2538179" cy="27189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B23583B-F08E-46EB-80FB-D6758776A723}"/>
              </a:ext>
            </a:extLst>
          </p:cNvPr>
          <p:cNvSpPr txBox="1"/>
          <p:nvPr/>
        </p:nvSpPr>
        <p:spPr>
          <a:xfrm>
            <a:off x="9522904" y="6308101"/>
            <a:ext cx="2807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Tantalum capacitor 475V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4A80513-28E9-4BF3-8280-1E7992EF57B0}"/>
              </a:ext>
            </a:extLst>
          </p:cNvPr>
          <p:cNvSpPr txBox="1"/>
          <p:nvPr/>
        </p:nvSpPr>
        <p:spPr>
          <a:xfrm>
            <a:off x="7270771" y="3859872"/>
            <a:ext cx="26222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P1,P3:GND</a:t>
            </a:r>
          </a:p>
          <a:p>
            <a:r>
              <a:rPr lang="en-US" altLang="zh-CN" dirty="0"/>
              <a:t>P2: (#1:10)  </a:t>
            </a:r>
            <a:r>
              <a:rPr lang="en-US" altLang="zh-CN" dirty="0">
                <a:highlight>
                  <a:srgbClr val="FFFF00"/>
                </a:highlight>
              </a:rPr>
              <a:t>sig-A in</a:t>
            </a:r>
          </a:p>
          <a:p>
            <a:r>
              <a:rPr lang="en-US" altLang="zh-CN" dirty="0"/>
              <a:t>P4: (#1:4)    </a:t>
            </a:r>
            <a:r>
              <a:rPr lang="en-US" altLang="zh-CN" dirty="0">
                <a:highlight>
                  <a:srgbClr val="FFFF00"/>
                </a:highlight>
              </a:rPr>
              <a:t>sig-B in</a:t>
            </a:r>
          </a:p>
          <a:p>
            <a:r>
              <a:rPr lang="en-US" altLang="zh-CN" dirty="0"/>
              <a:t>P5: </a:t>
            </a:r>
            <a:r>
              <a:rPr lang="en-US" altLang="zh-CN" dirty="0">
                <a:highlight>
                  <a:srgbClr val="FFFF00"/>
                </a:highlight>
              </a:rPr>
              <a:t>sig-A out</a:t>
            </a:r>
          </a:p>
          <a:p>
            <a:r>
              <a:rPr lang="en-US" altLang="zh-CN" dirty="0"/>
              <a:t>P6,P8: VS (10v)</a:t>
            </a:r>
          </a:p>
          <a:p>
            <a:r>
              <a:rPr lang="en-US" altLang="zh-CN" dirty="0"/>
              <a:t>P7: </a:t>
            </a:r>
            <a:r>
              <a:rPr lang="en-US" altLang="zh-CN" dirty="0">
                <a:highlight>
                  <a:srgbClr val="FFFF00"/>
                </a:highlight>
              </a:rPr>
              <a:t>sig-B out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8F14436-DE6B-499C-A5D6-BD8928E4E44A}"/>
              </a:ext>
            </a:extLst>
          </p:cNvPr>
          <p:cNvSpPr txBox="1"/>
          <p:nvPr/>
        </p:nvSpPr>
        <p:spPr>
          <a:xfrm>
            <a:off x="1020079" y="3221623"/>
            <a:ext cx="1269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TSSOP-14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196C0A4-BD14-49E3-B306-98235A72DFD7}"/>
              </a:ext>
            </a:extLst>
          </p:cNvPr>
          <p:cNvSpPr txBox="1"/>
          <p:nvPr/>
        </p:nvSpPr>
        <p:spPr>
          <a:xfrm>
            <a:off x="5773288" y="3346978"/>
            <a:ext cx="1269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SOP-8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09D07CA-9505-411B-99B6-EC419F81F9AE}"/>
              </a:ext>
            </a:extLst>
          </p:cNvPr>
          <p:cNvSpPr txBox="1"/>
          <p:nvPr/>
        </p:nvSpPr>
        <p:spPr>
          <a:xfrm>
            <a:off x="2213758" y="3914210"/>
            <a:ext cx="33973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P1: (from controller) </a:t>
            </a:r>
            <a:r>
              <a:rPr lang="en-US" altLang="zh-CN" dirty="0">
                <a:highlight>
                  <a:srgbClr val="FFFF00"/>
                </a:highlight>
              </a:rPr>
              <a:t>sig-A in</a:t>
            </a:r>
            <a:endParaRPr lang="en-US" altLang="zh-CN" dirty="0"/>
          </a:p>
          <a:p>
            <a:r>
              <a:rPr lang="en-US" altLang="zh-CN" dirty="0"/>
              <a:t>P2,P3,P5 (connected together)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/>
              <a:t>P13: (from controller) </a:t>
            </a:r>
            <a:r>
              <a:rPr lang="en-US" altLang="zh-CN" dirty="0">
                <a:highlight>
                  <a:srgbClr val="FFFF00"/>
                </a:highlight>
              </a:rPr>
              <a:t>sig-B in</a:t>
            </a:r>
          </a:p>
          <a:p>
            <a:r>
              <a:rPr lang="en-US" altLang="zh-CN" dirty="0"/>
              <a:t>P9,P11,P12: (connected together)</a:t>
            </a:r>
          </a:p>
          <a:p>
            <a:r>
              <a:rPr lang="en-US" altLang="zh-CN" dirty="0"/>
              <a:t>P4: </a:t>
            </a:r>
            <a:r>
              <a:rPr lang="en-US" altLang="zh-CN" dirty="0">
                <a:highlight>
                  <a:srgbClr val="FFFF00"/>
                </a:highlight>
              </a:rPr>
              <a:t>sig-A out </a:t>
            </a:r>
          </a:p>
          <a:p>
            <a:r>
              <a:rPr lang="en-US" altLang="zh-CN" dirty="0"/>
              <a:t>P10: </a:t>
            </a:r>
            <a:r>
              <a:rPr lang="en-US" altLang="zh-CN" dirty="0">
                <a:highlight>
                  <a:srgbClr val="FFFF00"/>
                </a:highlight>
              </a:rPr>
              <a:t>sig-B out</a:t>
            </a:r>
            <a:endParaRPr lang="en-US" altLang="zh-CN" dirty="0"/>
          </a:p>
          <a:p>
            <a:r>
              <a:rPr lang="en-US" altLang="zh-CN" dirty="0"/>
              <a:t>P14: VS (3.7v)</a:t>
            </a:r>
          </a:p>
          <a:p>
            <a:r>
              <a:rPr lang="en-US" altLang="zh-CN" dirty="0"/>
              <a:t>P7: GND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63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3F2F7F-8966-4622-BE4D-A97A7E46E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0" y="2022767"/>
            <a:ext cx="4473107" cy="28124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651E9D9-870D-4C98-B2ED-C73B0BEF354D}"/>
              </a:ext>
            </a:extLst>
          </p:cNvPr>
          <p:cNvSpPr/>
          <p:nvPr/>
        </p:nvSpPr>
        <p:spPr>
          <a:xfrm>
            <a:off x="304144" y="296947"/>
            <a:ext cx="22621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第一级驱动器特点：</a:t>
            </a:r>
            <a:endParaRPr lang="en-US" altLang="zh-CN" dirty="0"/>
          </a:p>
          <a:p>
            <a:r>
              <a:rPr lang="en-US" altLang="zh-CN" dirty="0"/>
              <a:t>3.7V</a:t>
            </a:r>
            <a:r>
              <a:rPr lang="zh-CN" altLang="en-US" dirty="0"/>
              <a:t>供电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EB0450-1F78-40E5-9099-0FACAEA23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425" y="2115477"/>
            <a:ext cx="4163006" cy="324847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DDA6B90-9816-4981-90DB-39EE641A6017}"/>
              </a:ext>
            </a:extLst>
          </p:cNvPr>
          <p:cNvSpPr/>
          <p:nvPr/>
        </p:nvSpPr>
        <p:spPr>
          <a:xfrm>
            <a:off x="6096000" y="1746145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74LCX07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6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E76AF6-DD70-4C4B-B9FC-28803ADF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812" y="2586964"/>
            <a:ext cx="2943636" cy="203863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32A96BC-B206-414B-9A60-35A8439A68E0}"/>
              </a:ext>
            </a:extLst>
          </p:cNvPr>
          <p:cNvSpPr/>
          <p:nvPr/>
        </p:nvSpPr>
        <p:spPr>
          <a:xfrm>
            <a:off x="523150" y="267869"/>
            <a:ext cx="29145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第二级驱动器特点：</a:t>
            </a:r>
            <a:endParaRPr lang="en-US" altLang="zh-CN" dirty="0"/>
          </a:p>
          <a:p>
            <a:r>
              <a:rPr lang="zh-CN" altLang="en-US" dirty="0"/>
              <a:t>两个通道</a:t>
            </a:r>
            <a:endParaRPr lang="en-US" altLang="zh-CN" dirty="0"/>
          </a:p>
          <a:p>
            <a:r>
              <a:rPr lang="zh-CN" altLang="en-US" dirty="0"/>
              <a:t>低边驱动器</a:t>
            </a:r>
            <a:endParaRPr lang="en-US" altLang="zh-CN" dirty="0"/>
          </a:p>
          <a:p>
            <a:r>
              <a:rPr lang="zh-CN" altLang="en-US" dirty="0"/>
              <a:t>输入电压</a:t>
            </a:r>
            <a:r>
              <a:rPr lang="en-US" altLang="zh-CN" dirty="0"/>
              <a:t>3.2V </a:t>
            </a:r>
            <a:r>
              <a:rPr lang="zh-CN" altLang="en-US" dirty="0"/>
              <a:t>输出电压</a:t>
            </a:r>
            <a:r>
              <a:rPr lang="en-US" altLang="zh-CN" dirty="0"/>
              <a:t>10V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93535D-D166-42BA-BA33-6F658B51F925}"/>
              </a:ext>
            </a:extLst>
          </p:cNvPr>
          <p:cNvSpPr/>
          <p:nvPr/>
        </p:nvSpPr>
        <p:spPr>
          <a:xfrm>
            <a:off x="6390614" y="5187114"/>
            <a:ext cx="4470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MICROCHIP</a:t>
            </a:r>
            <a:r>
              <a:rPr lang="zh-CN" altLang="en-US" dirty="0"/>
              <a:t>：</a:t>
            </a:r>
            <a:r>
              <a:rPr lang="en-US" altLang="zh-CN" dirty="0"/>
              <a:t>17ns rise 17ns fall for 1.8nF</a:t>
            </a:r>
          </a:p>
          <a:p>
            <a:r>
              <a:rPr lang="en-US" dirty="0"/>
              <a:t>4.5V-18V</a:t>
            </a:r>
          </a:p>
          <a:p>
            <a:r>
              <a:rPr lang="en-US" dirty="0"/>
              <a:t>VIN_H 1.6V</a:t>
            </a:r>
          </a:p>
          <a:p>
            <a:r>
              <a:rPr lang="en-US" dirty="0"/>
              <a:t>VIN_L  1.3V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99C6D8-718D-45CC-AF67-3DD61C3F2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50" y="5145718"/>
            <a:ext cx="4957097" cy="2548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251DF6-FE59-4EC0-A2E3-BDC714CCE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502" y="2752518"/>
            <a:ext cx="3324689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5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928C9BA-71FA-4125-93E8-2F2078DF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732"/>
            <a:ext cx="12192000" cy="599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7D18EC-3667-4372-ABEC-F749A39DB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831" y="528347"/>
            <a:ext cx="3523906" cy="21143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23E0EC-EF23-43AE-8C61-24B3FA294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4" y="528347"/>
            <a:ext cx="3523907" cy="21143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E2A6C8-8DDC-49FA-AD5C-70548CFCD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13" y="528347"/>
            <a:ext cx="3526173" cy="21157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D76B4F6-7BEC-4689-8BDA-88466FB0B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21" y="3118607"/>
            <a:ext cx="4883622" cy="293017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A5E561-EFA4-4E78-9841-441094C7950A}"/>
              </a:ext>
            </a:extLst>
          </p:cNvPr>
          <p:cNvSpPr txBox="1"/>
          <p:nvPr/>
        </p:nvSpPr>
        <p:spPr>
          <a:xfrm>
            <a:off x="1342239" y="2751589"/>
            <a:ext cx="11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AO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E903EF-9926-42E5-8C57-79CF614F5E7F}"/>
              </a:ext>
            </a:extLst>
          </p:cNvPr>
          <p:cNvSpPr txBox="1"/>
          <p:nvPr/>
        </p:nvSpPr>
        <p:spPr>
          <a:xfrm>
            <a:off x="5538132" y="2719323"/>
            <a:ext cx="11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O0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1903C9-95E3-4F6E-A7C8-FCECD66CED6A}"/>
              </a:ext>
            </a:extLst>
          </p:cNvPr>
          <p:cNvSpPr txBox="1"/>
          <p:nvPr/>
        </p:nvSpPr>
        <p:spPr>
          <a:xfrm>
            <a:off x="9652931" y="2751589"/>
            <a:ext cx="111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3B2A10-BF55-4E0E-AF30-C8600DB3A203}"/>
              </a:ext>
            </a:extLst>
          </p:cNvPr>
          <p:cNvSpPr txBox="1"/>
          <p:nvPr/>
        </p:nvSpPr>
        <p:spPr>
          <a:xfrm>
            <a:off x="5048074" y="6140478"/>
            <a:ext cx="2095851" cy="37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第二级驱动输出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9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2F70752-360E-4631-AC5B-0EFC5D3455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4" t="26535" r="51445" b="62974"/>
          <a:stretch/>
        </p:blipFill>
        <p:spPr>
          <a:xfrm>
            <a:off x="1437721" y="3833279"/>
            <a:ext cx="1774129" cy="23744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A74F995-8F86-4358-937D-4905E00C4C67}"/>
              </a:ext>
            </a:extLst>
          </p:cNvPr>
          <p:cNvSpPr txBox="1"/>
          <p:nvPr/>
        </p:nvSpPr>
        <p:spPr>
          <a:xfrm>
            <a:off x="310719" y="16655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功放部分</a:t>
            </a:r>
            <a:r>
              <a:rPr lang="zh-CN" altLang="en-US" b="1" dirty="0">
                <a:sym typeface="Wingdings" panose="05000000000000000000" pitchFamily="2" charset="2"/>
              </a:rPr>
              <a:t>（器件功能与连接梳理）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125ED3B-5120-4678-B4C2-A5295110B74B}"/>
              </a:ext>
            </a:extLst>
          </p:cNvPr>
          <p:cNvSpPr txBox="1"/>
          <p:nvPr/>
        </p:nvSpPr>
        <p:spPr>
          <a:xfrm>
            <a:off x="1564251" y="6330433"/>
            <a:ext cx="1359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变压器驱动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806B481-C1E3-4BFA-AA22-0D774751C1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48" t="23319" r="8257" b="41713"/>
          <a:stretch/>
        </p:blipFill>
        <p:spPr>
          <a:xfrm rot="10800000">
            <a:off x="3354232" y="759927"/>
            <a:ext cx="5548361" cy="207893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CFECA10-403D-4C2F-875F-5C5E955608DA}"/>
              </a:ext>
            </a:extLst>
          </p:cNvPr>
          <p:cNvCxnSpPr>
            <a:cxnSpLocks/>
          </p:cNvCxnSpPr>
          <p:nvPr/>
        </p:nvCxnSpPr>
        <p:spPr>
          <a:xfrm flipH="1">
            <a:off x="3101662" y="2509165"/>
            <a:ext cx="2047870" cy="15505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CF34F71-0C03-4669-8B74-9ECCD48DC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412" y="3613212"/>
            <a:ext cx="2074198" cy="259450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7111836-3411-4A34-8F73-B4569E921B5B}"/>
              </a:ext>
            </a:extLst>
          </p:cNvPr>
          <p:cNvSpPr txBox="1"/>
          <p:nvPr/>
        </p:nvSpPr>
        <p:spPr>
          <a:xfrm>
            <a:off x="5899161" y="6240793"/>
            <a:ext cx="1359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N/P MOS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5C5236-19C3-4EEC-B6A1-C77090A2941B}"/>
              </a:ext>
            </a:extLst>
          </p:cNvPr>
          <p:cNvSpPr txBox="1"/>
          <p:nvPr/>
        </p:nvSpPr>
        <p:spPr>
          <a:xfrm>
            <a:off x="8501799" y="6327344"/>
            <a:ext cx="1359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共</a:t>
            </a:r>
            <a:r>
              <a:rPr lang="en-US" altLang="zh-CN" dirty="0"/>
              <a:t>12</a:t>
            </a:r>
            <a:r>
              <a:rPr lang="zh-CN" altLang="en-US" dirty="0"/>
              <a:t>组</a:t>
            </a:r>
          </a:p>
        </p:txBody>
      </p:sp>
    </p:spTree>
    <p:extLst>
      <p:ext uri="{BB962C8B-B14F-4D97-AF65-F5344CB8AC3E}">
        <p14:creationId xmlns:p14="http://schemas.microsoft.com/office/powerpoint/2010/main" val="139942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14866</TotalTime>
  <Words>562</Words>
  <Application>Microsoft Office PowerPoint</Application>
  <PresentationFormat>宽屏</PresentationFormat>
  <Paragraphs>116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等线</vt:lpstr>
      <vt:lpstr>等线 Light</vt:lpstr>
      <vt:lpstr>Arial</vt:lpstr>
      <vt:lpstr>Wingdings</vt:lpstr>
      <vt:lpstr>Office 主题​​</vt:lpstr>
      <vt:lpstr>零声科技手持式测厚仪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零声科技手持式测厚仪</dc:title>
  <dc:creator>浦 航</dc:creator>
  <cp:lastModifiedBy>puhang</cp:lastModifiedBy>
  <cp:revision>61</cp:revision>
  <dcterms:created xsi:type="dcterms:W3CDTF">2021-05-27T11:16:40Z</dcterms:created>
  <dcterms:modified xsi:type="dcterms:W3CDTF">2021-06-25T08:25:40Z</dcterms:modified>
</cp:coreProperties>
</file>